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7772400" cy="10058400"/>
  <p:notesSz cx="7010400" cy="9296400"/>
  <p:defaultTextStyle>
    <a:defPPr>
      <a:defRPr lang="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598669-F4C2-B77C-2786-DC3D7B9ABB6D}" name="Turano, Alyssa" initials="TA" userId="S::aturano@burnsmcd.com::e21e83d2-b62f-46e2-b700-3fd5da7972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BF7"/>
    <a:srgbClr val="9BA4B8"/>
    <a:srgbClr val="ADB9CA"/>
    <a:srgbClr val="0079C1"/>
    <a:srgbClr val="F47321"/>
    <a:srgbClr val="56BF3F"/>
    <a:srgbClr val="506E94"/>
    <a:srgbClr val="7B8693"/>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2472B-768E-43B2-AEBE-780D47C5EF3D}" v="6" dt="2025-03-26T18:48:06.590"/>
    <p1510:client id="{4356D196-9C26-4A1E-861B-EB974CA34478}" v="340" dt="2025-03-26T18:03:17.542"/>
    <p1510:client id="{7843EC54-F569-4465-90E0-ED0D3DEBBB03}" v="101" dt="2025-03-26T18:12:57.535"/>
    <p1510:client id="{85245CEC-7E82-4044-8BAD-B6650A796244}" v="32" dt="2025-03-26T17:40:11.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1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E75229-65C8-4305-A327-33A31EB30A6C}" type="datetimeFigureOut">
              <a:rPr lang="en-US" smtClean="0"/>
              <a:t>4/2/2025</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7A0075-3829-4D37-B375-B560B9A55FA9}" type="slidenum">
              <a:rPr lang="en-US" smtClean="0"/>
              <a:t>‹#›</a:t>
            </a:fld>
            <a:endParaRPr lang="en-US"/>
          </a:p>
        </p:txBody>
      </p:sp>
    </p:spTree>
    <p:extLst>
      <p:ext uri="{BB962C8B-B14F-4D97-AF65-F5344CB8AC3E}">
        <p14:creationId xmlns:p14="http://schemas.microsoft.com/office/powerpoint/2010/main" val="212583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A0075-3829-4D37-B375-B560B9A55FA9}" type="slidenum">
              <a:rPr lang="en-US" smtClean="0"/>
              <a:t>1</a:t>
            </a:fld>
            <a:endParaRPr lang="en-US"/>
          </a:p>
        </p:txBody>
      </p:sp>
    </p:spTree>
    <p:extLst>
      <p:ext uri="{BB962C8B-B14F-4D97-AF65-F5344CB8AC3E}">
        <p14:creationId xmlns:p14="http://schemas.microsoft.com/office/powerpoint/2010/main" val="250418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A0075-3829-4D37-B375-B560B9A55FA9}" type="slidenum">
              <a:rPr lang="en-US" smtClean="0"/>
              <a:t>2</a:t>
            </a:fld>
            <a:endParaRPr lang="en-US"/>
          </a:p>
        </p:txBody>
      </p:sp>
    </p:spTree>
    <p:extLst>
      <p:ext uri="{BB962C8B-B14F-4D97-AF65-F5344CB8AC3E}">
        <p14:creationId xmlns:p14="http://schemas.microsoft.com/office/powerpoint/2010/main" val="41230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25A3DF87-8792-40E4-9449-88E6232492A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57680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239473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19903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13963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A3DF87-8792-40E4-9449-88E6232492A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98941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A3DF87-8792-40E4-9449-88E6232492A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90896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A3DF87-8792-40E4-9449-88E6232492AF}"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28311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A3DF87-8792-40E4-9449-88E6232492AF}"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393834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3DF87-8792-40E4-9449-88E6232492A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02037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5A3DF87-8792-40E4-9449-88E6232492A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17784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5A3DF87-8792-40E4-9449-88E6232492A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345946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5A3DF87-8792-40E4-9449-88E6232492AF}" type="datetimeFigureOut">
              <a:rPr lang="en-US" smtClean="0"/>
              <a:t>4/2/2025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0ABEEDC-5D2F-42F9-B9F9-973711C407AA}" type="slidenum">
              <a:rPr lang="en-US" smtClean="0"/>
              <a:t>‹#›</a:t>
            </a:fld>
            <a:endParaRPr lang="en-US"/>
          </a:p>
        </p:txBody>
      </p:sp>
    </p:spTree>
    <p:extLst>
      <p:ext uri="{BB962C8B-B14F-4D97-AF65-F5344CB8AC3E}">
        <p14:creationId xmlns:p14="http://schemas.microsoft.com/office/powerpoint/2010/main" val="3830352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676" y="1280956"/>
            <a:ext cx="7419736" cy="577081"/>
          </a:xfrm>
          <a:prstGeom prst="rect">
            <a:avLst/>
          </a:prstGeom>
          <a:noFill/>
        </p:spPr>
        <p:txBody>
          <a:bodyPr wrap="square" lIns="91440" tIns="45720" rIns="91440" bIns="45720" rtlCol="0" anchor="t">
            <a:spAutoFit/>
          </a:bodyPr>
          <a:lstStyle/>
          <a:p>
            <a:pPr algn="just"/>
            <a:r>
              <a:rPr lang="es" sz="1050" b="1" i="1" spc="70" dirty="0">
                <a:latin typeface="Outfit" pitchFamily="2" charset="0"/>
                <a:ea typeface="+mn-lt"/>
                <a:cs typeface="+mn-lt"/>
              </a:rPr>
              <a:t>PSEG Long Island se compromete a brindar la mejor confiabilidad del sistema en su clase al ampliar la capacidad eléctrica para satisfacer las necesidades energéticas de las comunidades a las que sirve, hoy y en el futuro.</a:t>
            </a:r>
            <a:endParaRPr lang="en-US" sz="1050" b="1" i="1" dirty="0">
              <a:latin typeface="Outfit" pitchFamily="2" charset="0"/>
            </a:endParaRPr>
          </a:p>
        </p:txBody>
      </p:sp>
      <p:sp>
        <p:nvSpPr>
          <p:cNvPr id="2" name="TextBox 1"/>
          <p:cNvSpPr txBox="1"/>
          <p:nvPr/>
        </p:nvSpPr>
        <p:spPr>
          <a:xfrm>
            <a:off x="238676" y="1869820"/>
            <a:ext cx="7419737" cy="2022446"/>
          </a:xfrm>
          <a:prstGeom prst="rect">
            <a:avLst/>
          </a:prstGeom>
          <a:noFill/>
        </p:spPr>
        <p:txBody>
          <a:bodyPr wrap="square" lIns="91440" tIns="45720" rIns="91440" bIns="45720" rtlCol="0" anchor="t">
            <a:noAutofit/>
          </a:bodyPr>
          <a:lstStyle/>
          <a:p>
            <a:r>
              <a:rPr lang="es" sz="1600" b="1" dirty="0">
                <a:latin typeface="Outfit" pitchFamily="2" charset="0"/>
              </a:rPr>
              <a:t>Descripción general y beneficios del proyecto</a:t>
            </a:r>
          </a:p>
          <a:p>
            <a:pPr algn="just"/>
            <a:r>
              <a:rPr lang="es" sz="1050" dirty="0">
                <a:latin typeface="Outfit"/>
                <a:ea typeface="Calibri"/>
                <a:cs typeface="Arial"/>
              </a:rPr>
              <a:t>PSEG Long Island, como agente de LIPA, propone el Proyecto Syosset a Oakwood para satisfacer las necesidades de capacidad actuales y futuras, y mantener un servicio seguro, confiable y robusto en la zona. El proyecto incluiría la instalación de una nueva línea de transmisión eléctrica subterránea de 138 kV de aproximadamente 2.8 millas entre Woodbury Tap en Woodbury, condado de Nassau, hasta la </a:t>
            </a:r>
            <a:r>
              <a:rPr lang="es" sz="1050" dirty="0">
                <a:latin typeface="Outfit" pitchFamily="2" charset="0"/>
                <a:ea typeface="Calibri"/>
                <a:cs typeface="Arial"/>
              </a:rPr>
              <a:t>subestación Oakwood </a:t>
            </a:r>
            <a:r>
              <a:rPr lang="es" sz="1050" dirty="0">
                <a:latin typeface="Outfit"/>
                <a:ea typeface="Calibri"/>
                <a:cs typeface="Arial"/>
              </a:rPr>
              <a:t>en Huntington Station, condado de Suffolk. </a:t>
            </a:r>
            <a:r>
              <a:rPr lang="es" sz="1050" dirty="0">
                <a:latin typeface="Outfit"/>
                <a:ea typeface="+mn-lt"/>
                <a:cs typeface="+mn-lt"/>
              </a:rPr>
              <a:t>Se propone que la nueva línea de transmisión subterránea de 138 kV se ubique principalmente dentro de las servidumbres de paso públicas a lo largo de Woodbury Road, West Pulaski Road, Oakwood Road y West 11th Street.</a:t>
            </a:r>
            <a:endParaRPr lang="en-US" sz="1050" dirty="0">
              <a:latin typeface="Outfit"/>
              <a:ea typeface="Calibri"/>
              <a:cs typeface="Calibri"/>
            </a:endParaRPr>
          </a:p>
          <a:p>
            <a:pPr algn="just"/>
            <a:endParaRPr lang="en-US" sz="600" dirty="0">
              <a:latin typeface="Outfit" pitchFamily="2" charset="0"/>
              <a:ea typeface="Calibri"/>
              <a:cs typeface="Calibri"/>
            </a:endParaRPr>
          </a:p>
          <a:p>
            <a:pPr algn="just"/>
            <a:r>
              <a:rPr lang="es" sz="1050" dirty="0">
                <a:latin typeface="Outfit" pitchFamily="2" charset="0"/>
                <a:ea typeface="Calibri"/>
                <a:cs typeface="Calibri"/>
              </a:rPr>
              <a:t>El Proyecto Syosset a Oakwood incluye la instalación de nuevos postes de transmisión y de elevación en Woodbury Tap. Este </a:t>
            </a:r>
            <a:r>
              <a:rPr lang="es" sz="1050" dirty="0">
                <a:latin typeface="Outfit" pitchFamily="2" charset="0"/>
                <a:ea typeface="Calibri"/>
                <a:cs typeface="Arial"/>
              </a:rPr>
              <a:t>proyecto también incluye mejoras en la subestación Oakwood y la instalación de nuevos equipos de transmisión. También se modificarán las líneas existentes 138-675 y 138-676, que van desde Woodbury Tap hasta la subestación Oakwood.</a:t>
            </a:r>
            <a:endParaRPr lang="en-US" sz="1050" dirty="0">
              <a:latin typeface="Outfit" pitchFamily="2" charset="0"/>
              <a:ea typeface="Calibri"/>
              <a:cs typeface="Calibri"/>
            </a:endParaRPr>
          </a:p>
        </p:txBody>
      </p:sp>
      <p:cxnSp>
        <p:nvCxnSpPr>
          <p:cNvPr id="6" name="Straight Connector 5">
            <a:extLst>
              <a:ext uri="{FF2B5EF4-FFF2-40B4-BE49-F238E27FC236}">
                <a16:creationId xmlns:a16="http://schemas.microsoft.com/office/drawing/2014/main" id="{83017CE7-9238-418C-9825-D4E8E3FF20E6}"/>
              </a:ext>
            </a:extLst>
          </p:cNvPr>
          <p:cNvCxnSpPr>
            <a:cxnSpLocks/>
          </p:cNvCxnSpPr>
          <p:nvPr/>
        </p:nvCxnSpPr>
        <p:spPr>
          <a:xfrm>
            <a:off x="238676" y="1122980"/>
            <a:ext cx="7302825" cy="0"/>
          </a:xfrm>
          <a:prstGeom prst="line">
            <a:avLst/>
          </a:prstGeom>
          <a:ln w="28575">
            <a:solidFill>
              <a:srgbClr val="F4732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80AA0A-4B9E-4070-809D-1D511004E660}"/>
              </a:ext>
            </a:extLst>
          </p:cNvPr>
          <p:cNvSpPr txBox="1"/>
          <p:nvPr/>
        </p:nvSpPr>
        <p:spPr>
          <a:xfrm>
            <a:off x="189028" y="5561533"/>
            <a:ext cx="4000369" cy="338554"/>
          </a:xfrm>
          <a:prstGeom prst="rect">
            <a:avLst/>
          </a:prstGeom>
          <a:noFill/>
        </p:spPr>
        <p:txBody>
          <a:bodyPr wrap="square" lIns="91440" tIns="45720" rIns="91440" bIns="45720" rtlCol="0" anchor="t">
            <a:spAutoFit/>
          </a:bodyPr>
          <a:lstStyle/>
          <a:p>
            <a:r>
              <a:rPr lang="es" sz="1600" b="1" dirty="0">
                <a:latin typeface="Outfit" pitchFamily="2" charset="0"/>
              </a:rPr>
              <a:t>Área del proyecto:</a:t>
            </a:r>
          </a:p>
        </p:txBody>
      </p:sp>
      <p:pic>
        <p:nvPicPr>
          <p:cNvPr id="8" name="Picture 7" descr="A blue text on a black background&#10;&#10;Description automatically generated">
            <a:extLst>
              <a:ext uri="{FF2B5EF4-FFF2-40B4-BE49-F238E27FC236}">
                <a16:creationId xmlns:a16="http://schemas.microsoft.com/office/drawing/2014/main" id="{51B14725-5A48-5757-443F-A4AC992A531B}"/>
              </a:ext>
            </a:extLst>
          </p:cNvPr>
          <p:cNvPicPr>
            <a:picLocks noChangeAspect="1"/>
          </p:cNvPicPr>
          <p:nvPr/>
        </p:nvPicPr>
        <p:blipFill>
          <a:blip r:embed="rId3"/>
          <a:stretch>
            <a:fillRect/>
          </a:stretch>
        </p:blipFill>
        <p:spPr>
          <a:xfrm>
            <a:off x="0" y="287185"/>
            <a:ext cx="2743872" cy="534617"/>
          </a:xfrm>
          <a:prstGeom prst="rect">
            <a:avLst/>
          </a:prstGeom>
        </p:spPr>
      </p:pic>
      <p:sp>
        <p:nvSpPr>
          <p:cNvPr id="13" name="TextBox 12">
            <a:extLst>
              <a:ext uri="{FF2B5EF4-FFF2-40B4-BE49-F238E27FC236}">
                <a16:creationId xmlns:a16="http://schemas.microsoft.com/office/drawing/2014/main" id="{F91C520D-CF99-C816-7079-FECCEB9BFC26}"/>
              </a:ext>
            </a:extLst>
          </p:cNvPr>
          <p:cNvSpPr txBox="1"/>
          <p:nvPr/>
        </p:nvSpPr>
        <p:spPr>
          <a:xfrm>
            <a:off x="4646644" y="5578273"/>
            <a:ext cx="2936727" cy="3416320"/>
          </a:xfrm>
          <a:prstGeom prst="rect">
            <a:avLst/>
          </a:prstGeom>
          <a:solidFill>
            <a:srgbClr val="E4EBF7"/>
          </a:solidFill>
          <a:ln w="9525">
            <a:solidFill>
              <a:schemeClr val="tx1"/>
            </a:solidFill>
          </a:ln>
        </p:spPr>
        <p:txBody>
          <a:bodyPr wrap="square" lIns="91440" tIns="45720" rIns="91440" bIns="45720" rtlCol="0" anchor="ctr">
            <a:spAutoFit/>
          </a:bodyPr>
          <a:lstStyle/>
          <a:p>
            <a:pPr algn="ctr"/>
            <a:r>
              <a:rPr lang="es" altLang="en-US" sz="1200" b="1" dirty="0">
                <a:latin typeface="Outfit" pitchFamily="2" charset="0"/>
              </a:rPr>
              <a:t>Información del Artículo VII de </a:t>
            </a:r>
          </a:p>
          <a:p>
            <a:pPr algn="ctr"/>
            <a:r>
              <a:rPr lang="es" altLang="en-US" sz="1200" b="1" dirty="0">
                <a:latin typeface="Outfit" pitchFamily="2" charset="0"/>
              </a:rPr>
              <a:t>la Comisión de Servicio Público </a:t>
            </a:r>
          </a:p>
          <a:p>
            <a:pPr algn="ctr"/>
            <a:r>
              <a:rPr lang="es" altLang="en-US" sz="1200" b="1" dirty="0">
                <a:latin typeface="Outfit" pitchFamily="2" charset="0"/>
              </a:rPr>
              <a:t>del Estado de Nueva York</a:t>
            </a:r>
          </a:p>
          <a:p>
            <a:pPr algn="just"/>
            <a:r>
              <a:rPr lang="es" sz="900" dirty="0">
                <a:latin typeface="Outfit" pitchFamily="2" charset="0"/>
              </a:rPr>
              <a:t>La solicitud del Proyecto, conforme al Artículo VII de la Ley de Servicio Público, y los documentos relacionados con este caso (Caso XX-X-XXXX) se pueden consultar en el sitio web de la PSC (www.dps.ny.gov). Haga clic en "Archivo de la Comisión", luego en "Búsqueda de archivos" y complete la casilla "Buscar por número de caso" con el número de este caso (XX-X-XXXX). Esto abrirá la(s) página(s) principal(es) de Gestión de Documentos y Asuntos ("GDA") de este caso, donde se encuentran los materiales.</a:t>
            </a:r>
          </a:p>
          <a:p>
            <a:pPr algn="just"/>
            <a:endParaRPr lang="en-US" sz="900" dirty="0">
              <a:latin typeface="Outfit" pitchFamily="2" charset="0"/>
            </a:endParaRPr>
          </a:p>
          <a:p>
            <a:pPr algn="just"/>
            <a:r>
              <a:rPr lang="es-ES" sz="900" dirty="0">
                <a:latin typeface="Outfit" pitchFamily="2" charset="0"/>
              </a:rPr>
              <a:t>Además, las personas interesadas que deseen participar como partes en este caso pueden solicitar la condición de parte. En la página de la DMM para este caso, la posible parte debe hacer clic en el botón "Solicitud de Condición de Parte" en la esquina superior derecha para acceder a la página web de la Comisión de Servicio Público con instrucciones sobre los procedimientos a seguir para ser parte.</a:t>
            </a:r>
            <a:endParaRPr lang="en-US" sz="900" dirty="0">
              <a:latin typeface="Outfit" pitchFamily="2" charset="0"/>
            </a:endParaRPr>
          </a:p>
        </p:txBody>
      </p:sp>
      <p:sp>
        <p:nvSpPr>
          <p:cNvPr id="10" name="TextBox 9">
            <a:extLst>
              <a:ext uri="{FF2B5EF4-FFF2-40B4-BE49-F238E27FC236}">
                <a16:creationId xmlns:a16="http://schemas.microsoft.com/office/drawing/2014/main" id="{A4EC635C-061C-1E0D-C66C-B8FCF97109E0}"/>
              </a:ext>
            </a:extLst>
          </p:cNvPr>
          <p:cNvSpPr txBox="1"/>
          <p:nvPr/>
        </p:nvSpPr>
        <p:spPr>
          <a:xfrm>
            <a:off x="0" y="9091271"/>
            <a:ext cx="7772400" cy="888898"/>
          </a:xfrm>
          <a:prstGeom prst="rect">
            <a:avLst/>
          </a:prstGeom>
          <a:solidFill>
            <a:srgbClr val="9BA4B8"/>
          </a:solidFill>
          <a:ln>
            <a:solidFill>
              <a:srgbClr val="9BA4B8"/>
            </a:solidFill>
          </a:ln>
        </p:spPr>
        <p:txBody>
          <a:bodyPr wrap="square" rtlCol="0">
            <a:spAutoFit/>
          </a:bodyPr>
          <a:lstStyle/>
          <a:p>
            <a:pPr algn="ctr">
              <a:lnSpc>
                <a:spcPct val="150000"/>
              </a:lnSpc>
            </a:pPr>
            <a:r>
              <a:rPr lang="es" sz="1200" dirty="0">
                <a:latin typeface="Outfit" pitchFamily="2" charset="0"/>
              </a:rPr>
              <a:t>Si tiene preguntas sobre el proyecto Syosset a Oakwood,</a:t>
            </a:r>
            <a:endParaRPr lang="en-US" sz="1200" dirty="0">
              <a:latin typeface="Outfit" pitchFamily="2" charset="0"/>
            </a:endParaRPr>
          </a:p>
          <a:p>
            <a:pPr algn="ctr">
              <a:lnSpc>
                <a:spcPct val="150000"/>
              </a:lnSpc>
            </a:pPr>
            <a:r>
              <a:rPr lang="es" sz="1200" dirty="0">
                <a:latin typeface="Outfit" pitchFamily="2" charset="0"/>
              </a:rPr>
              <a:t>Llamar o enviar mensaje de texto al 631-792-6866 Correo electrónico </a:t>
            </a:r>
            <a:r>
              <a:rPr lang="es" sz="1200" u="sng" dirty="0">
                <a:latin typeface="Outfit" pitchFamily="2" charset="0"/>
              </a:rPr>
              <a:t>info@Syosset2Oakwood.com</a:t>
            </a:r>
          </a:p>
          <a:p>
            <a:pPr algn="ctr">
              <a:lnSpc>
                <a:spcPct val="150000"/>
              </a:lnSpc>
            </a:pPr>
            <a:r>
              <a:rPr lang="es" sz="1200" dirty="0">
                <a:latin typeface="Outfit" pitchFamily="2" charset="0"/>
              </a:rPr>
              <a:t>Visita </a:t>
            </a:r>
            <a:r>
              <a:rPr lang="es" sz="1200" u="sng" dirty="0">
                <a:latin typeface="Outfit" pitchFamily="2" charset="0"/>
              </a:rPr>
              <a:t>www.Syosset2Oakwood.com</a:t>
            </a:r>
          </a:p>
        </p:txBody>
      </p:sp>
      <p:sp>
        <p:nvSpPr>
          <p:cNvPr id="12" name="TextBox 11">
            <a:extLst>
              <a:ext uri="{FF2B5EF4-FFF2-40B4-BE49-F238E27FC236}">
                <a16:creationId xmlns:a16="http://schemas.microsoft.com/office/drawing/2014/main" id="{F3CD2732-2C60-DA50-E51F-D3AC21868649}"/>
              </a:ext>
            </a:extLst>
          </p:cNvPr>
          <p:cNvSpPr txBox="1"/>
          <p:nvPr/>
        </p:nvSpPr>
        <p:spPr>
          <a:xfrm>
            <a:off x="3602605" y="15941"/>
            <a:ext cx="4076767" cy="954107"/>
          </a:xfrm>
          <a:prstGeom prst="rect">
            <a:avLst/>
          </a:prstGeom>
          <a:noFill/>
        </p:spPr>
        <p:txBody>
          <a:bodyPr wrap="square" lIns="91440" tIns="45720" rIns="91440" bIns="45720" rtlCol="0" anchor="t">
            <a:spAutoFit/>
          </a:bodyPr>
          <a:lstStyle/>
          <a:p>
            <a:r>
              <a:rPr lang="es" sz="2800" b="1" dirty="0">
                <a:latin typeface="Outfit"/>
                <a:ea typeface="+mn-lt"/>
                <a:cs typeface="+mn-lt"/>
              </a:rPr>
              <a:t>Proyecto de Syosset a Oakwood</a:t>
            </a:r>
            <a:endParaRPr lang="en-US" sz="2800" dirty="0">
              <a:latin typeface="Outfit" pitchFamily="2" charset="0"/>
              <a:ea typeface="+mn-lt"/>
              <a:cs typeface="+mn-lt"/>
            </a:endParaRPr>
          </a:p>
        </p:txBody>
      </p:sp>
      <p:pic>
        <p:nvPicPr>
          <p:cNvPr id="3" name="Picture 2" descr="A map of a city&#10;&#10;AI-generated content may be incorrect.">
            <a:extLst>
              <a:ext uri="{FF2B5EF4-FFF2-40B4-BE49-F238E27FC236}">
                <a16:creationId xmlns:a16="http://schemas.microsoft.com/office/drawing/2014/main" id="{8924395A-8E8D-E190-06C4-8667E3FD782E}"/>
              </a:ext>
            </a:extLst>
          </p:cNvPr>
          <p:cNvPicPr>
            <a:picLocks noChangeAspect="1"/>
          </p:cNvPicPr>
          <p:nvPr/>
        </p:nvPicPr>
        <p:blipFill>
          <a:blip r:embed="rId4"/>
          <a:srcRect l="7168" t="25291" r="2900" b="35450"/>
          <a:stretch/>
        </p:blipFill>
        <p:spPr>
          <a:xfrm>
            <a:off x="213101" y="6095634"/>
            <a:ext cx="4268010" cy="2879494"/>
          </a:xfrm>
          <a:prstGeom prst="rect">
            <a:avLst/>
          </a:prstGeom>
          <a:ln>
            <a:solidFill>
              <a:schemeClr val="tx1"/>
            </a:solidFill>
          </a:ln>
        </p:spPr>
      </p:pic>
      <p:sp>
        <p:nvSpPr>
          <p:cNvPr id="4" name="TextBox 3">
            <a:extLst>
              <a:ext uri="{FF2B5EF4-FFF2-40B4-BE49-F238E27FC236}">
                <a16:creationId xmlns:a16="http://schemas.microsoft.com/office/drawing/2014/main" id="{BC8000E5-C31D-2F9C-F17C-C4CED75D18EB}"/>
              </a:ext>
            </a:extLst>
          </p:cNvPr>
          <p:cNvSpPr txBox="1"/>
          <p:nvPr/>
        </p:nvSpPr>
        <p:spPr>
          <a:xfrm>
            <a:off x="189028" y="4087812"/>
            <a:ext cx="7419739" cy="1308050"/>
          </a:xfrm>
          <a:prstGeom prst="rect">
            <a:avLst/>
          </a:prstGeom>
          <a:noFill/>
        </p:spPr>
        <p:txBody>
          <a:bodyPr wrap="square" lIns="91440" tIns="45720" rIns="91440" bIns="45720" rtlCol="0" anchor="t">
            <a:spAutoFit/>
          </a:bodyPr>
          <a:lstStyle/>
          <a:p>
            <a:r>
              <a:rPr lang="es" sz="1600" b="1" dirty="0">
                <a:latin typeface="Outfit"/>
              </a:rPr>
              <a:t>Los beneficios incluyen:</a:t>
            </a:r>
            <a:r>
              <a:rPr lang="es" sz="1600" dirty="0">
                <a:latin typeface="Outfit"/>
              </a:rPr>
              <a:t>  </a:t>
            </a:r>
          </a:p>
          <a:p>
            <a:pPr marL="171450" indent="-171450" algn="just">
              <a:buFont typeface="Arial" panose="020B0604020202020204" pitchFamily="34" charset="0"/>
              <a:buChar char="•"/>
            </a:pPr>
            <a:r>
              <a:rPr lang="es" sz="1050" dirty="0">
                <a:latin typeface="Outfit"/>
                <a:ea typeface="+mn-lt"/>
                <a:cs typeface="+mn-lt"/>
              </a:rPr>
              <a:t>El nuevo cable de transmisión eléctrica de 138 kV contribuirá a garantizar un servicio continuo y confiable. El circuito de suministro de 138 kV propuesto, desde Woodbury Tap hasta la subestación Oakwood, mejorará la confiabilidad y aumentará la capacidad de carga del sistema de transmisión existente.</a:t>
            </a:r>
          </a:p>
          <a:p>
            <a:pPr marL="171450" indent="-171450" algn="just">
              <a:buFont typeface="Arial" panose="020B0604020202020204" pitchFamily="34" charset="0"/>
              <a:buChar char="•"/>
            </a:pPr>
            <a:r>
              <a:rPr lang="es" sz="1050" dirty="0">
                <a:latin typeface="Outfit"/>
                <a:ea typeface="+mn-lt"/>
                <a:cs typeface="+mn-lt"/>
              </a:rPr>
              <a:t>El Proyecto se ubicará principalmente debajo de carreteras y otros derechos de paso públicos.</a:t>
            </a:r>
          </a:p>
          <a:p>
            <a:pPr marL="171450" indent="-171450" algn="just">
              <a:buFont typeface="Arial" panose="020B0604020202020204" pitchFamily="34" charset="0"/>
              <a:buChar char="•"/>
            </a:pPr>
            <a:r>
              <a:rPr lang="es" sz="1050" dirty="0">
                <a:latin typeface="Outfit"/>
                <a:ea typeface="+mn-lt"/>
                <a:cs typeface="+mn-lt"/>
              </a:rPr>
              <a:t>El nuevo cable de 138 kV estará ubicado bajo tierra, a excepción de ciertos equipos y estructuras eléctricas sobre el suelo en Woodbury Tap y la subestación Oakwood.</a:t>
            </a:r>
            <a:endParaRPr lang="en-US" sz="1050" dirty="0">
              <a:latin typeface="Outfit"/>
            </a:endParaRPr>
          </a:p>
        </p:txBody>
      </p:sp>
    </p:spTree>
    <p:extLst>
      <p:ext uri="{BB962C8B-B14F-4D97-AF65-F5344CB8AC3E}">
        <p14:creationId xmlns:p14="http://schemas.microsoft.com/office/powerpoint/2010/main" val="352550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D3A2C9-0BCC-47D0-9023-5025077D3CA1}"/>
              </a:ext>
            </a:extLst>
          </p:cNvPr>
          <p:cNvSpPr txBox="1"/>
          <p:nvPr/>
        </p:nvSpPr>
        <p:spPr>
          <a:xfrm>
            <a:off x="206975" y="1294902"/>
            <a:ext cx="2998493" cy="6186309"/>
          </a:xfrm>
          <a:prstGeom prst="rect">
            <a:avLst/>
          </a:prstGeom>
          <a:noFill/>
        </p:spPr>
        <p:txBody>
          <a:bodyPr wrap="square" lIns="91440" tIns="45720" rIns="91440" bIns="45720" rtlCol="0" anchor="t">
            <a:spAutoFit/>
          </a:bodyPr>
          <a:lstStyle/>
          <a:p>
            <a:r>
              <a:rPr lang="es" sz="1600" b="1" dirty="0">
                <a:latin typeface="Outfit" pitchFamily="2" charset="0"/>
              </a:rPr>
              <a:t>Proceso de construcción de transmisión subterránea</a:t>
            </a:r>
            <a:br>
              <a:rPr lang="en-US" sz="1600" b="1" dirty="0">
                <a:latin typeface="Outfit" pitchFamily="2" charset="0"/>
              </a:rPr>
            </a:br>
            <a:endParaRPr lang="en-US" sz="1600" b="1" dirty="0">
              <a:latin typeface="Outfit" pitchFamily="2" charset="0"/>
            </a:endParaRPr>
          </a:p>
          <a:p>
            <a:pPr marL="285750" indent="-285750" algn="just">
              <a:buFont typeface="Arial" panose="020B0604020202020204" pitchFamily="34" charset="0"/>
              <a:buChar char="•"/>
            </a:pPr>
            <a:r>
              <a:rPr lang="es" sz="1100" b="1" dirty="0">
                <a:latin typeface="Outfit" pitchFamily="2" charset="0"/>
              </a:rPr>
              <a:t>Instalación de bóvedas de empalme:</a:t>
            </a:r>
          </a:p>
          <a:p>
            <a:pPr algn="just"/>
            <a:r>
              <a:rPr lang="es" sz="1000" dirty="0">
                <a:solidFill>
                  <a:srgbClr val="414042"/>
                </a:solidFill>
                <a:latin typeface="Outfit" pitchFamily="2" charset="0"/>
              </a:rPr>
              <a:t>A lo largo de la ruta se instalarán bóvedas subterráneas a intervalos para unir los cables subterráneos.</a:t>
            </a:r>
          </a:p>
          <a:p>
            <a:pPr marL="285750" indent="-285750" algn="just">
              <a:buFont typeface="Arial" panose="020B0604020202020204" pitchFamily="34" charset="0"/>
              <a:buChar char="•"/>
            </a:pPr>
            <a:r>
              <a:rPr lang="es" sz="1100" b="1" dirty="0">
                <a:latin typeface="Outfit" pitchFamily="2" charset="0"/>
              </a:rPr>
              <a:t>Instalación de conductos:</a:t>
            </a:r>
          </a:p>
          <a:p>
            <a:pPr algn="just"/>
            <a:r>
              <a:rPr lang="es" sz="1000" dirty="0">
                <a:solidFill>
                  <a:srgbClr val="414042"/>
                </a:solidFill>
                <a:latin typeface="Outfit" pitchFamily="2" charset="0"/>
              </a:rPr>
              <a:t>Durante el proceso de instalación, los equipos dirigirán los nuevos conductos hasta las nuevas bóvedas de empalme.</a:t>
            </a:r>
          </a:p>
          <a:p>
            <a:pPr marL="285750" indent="-285750" algn="just">
              <a:buFont typeface="Arial" panose="020B0604020202020204" pitchFamily="34" charset="0"/>
              <a:buChar char="•"/>
            </a:pPr>
            <a:r>
              <a:rPr lang="es" sz="1100" b="1" dirty="0">
                <a:latin typeface="Outfit" pitchFamily="2" charset="0"/>
              </a:rPr>
              <a:t>Restauración:</a:t>
            </a:r>
          </a:p>
          <a:p>
            <a:pPr algn="just"/>
            <a:r>
              <a:rPr lang="es" sz="1000" dirty="0">
                <a:solidFill>
                  <a:srgbClr val="414042"/>
                </a:solidFill>
                <a:latin typeface="Outfit" pitchFamily="2" charset="0"/>
              </a:rPr>
              <a:t>Una vez finalizada la instalación de las bóvedas, se restaurarán las áreas excavadas o perturbadas.</a:t>
            </a:r>
          </a:p>
          <a:p>
            <a:pPr marL="285750" indent="-285750" algn="just">
              <a:buFont typeface="Arial" panose="020B0604020202020204" pitchFamily="34" charset="0"/>
              <a:buChar char="•"/>
            </a:pPr>
            <a:r>
              <a:rPr lang="es" sz="1100" b="1" dirty="0">
                <a:latin typeface="Outfit" pitchFamily="2" charset="0"/>
              </a:rPr>
              <a:t>Instalación de cables:</a:t>
            </a:r>
          </a:p>
          <a:p>
            <a:pPr algn="just"/>
            <a:r>
              <a:rPr lang="es" sz="1000" dirty="0">
                <a:solidFill>
                  <a:srgbClr val="414042"/>
                </a:solidFill>
                <a:latin typeface="Outfit" pitchFamily="2" charset="0"/>
              </a:rPr>
              <a:t>El cable subterráneo llega en camiones diseñados específicamente para su instalación. Las cuadrillas lo tenderán de una bóveda a otra a lo largo de la ruta del proyecto.</a:t>
            </a:r>
          </a:p>
          <a:p>
            <a:pPr marL="285750" indent="-285750" algn="just">
              <a:buFont typeface="Arial" panose="020B0604020202020204" pitchFamily="34" charset="0"/>
              <a:buChar char="•"/>
            </a:pPr>
            <a:r>
              <a:rPr lang="es" sz="1100" b="1" dirty="0">
                <a:latin typeface="Outfit" pitchFamily="2" charset="0"/>
              </a:rPr>
              <a:t>Empalme de cables:</a:t>
            </a:r>
          </a:p>
          <a:p>
            <a:pPr algn="just"/>
            <a:r>
              <a:rPr lang="es" sz="1000" dirty="0">
                <a:solidFill>
                  <a:srgbClr val="414042"/>
                </a:solidFill>
                <a:latin typeface="Outfit" pitchFamily="2" charset="0"/>
              </a:rPr>
              <a:t>Los equipos instalarán un ambiente climatizado en cada bóveda para empalmar los cables subterráneos. Esta actividad se realiza de forma continua durante aproximadamente una semana en cada bóveda.</a:t>
            </a:r>
          </a:p>
          <a:p>
            <a:pPr algn="just"/>
            <a:endParaRPr lang="en-US" sz="1100" dirty="0">
              <a:solidFill>
                <a:srgbClr val="414042"/>
              </a:solidFill>
              <a:latin typeface="Outfit" pitchFamily="2" charset="0"/>
            </a:endParaRPr>
          </a:p>
          <a:p>
            <a:r>
              <a:rPr lang="es" sz="1600" b="1" dirty="0">
                <a:latin typeface="Outfit" pitchFamily="2" charset="0"/>
              </a:rPr>
              <a:t>Proceso de construcción de transmisión aérea</a:t>
            </a:r>
          </a:p>
          <a:p>
            <a:pPr algn="just"/>
            <a:endParaRPr lang="en-US" sz="1000" dirty="0">
              <a:latin typeface="Outfit" pitchFamily="2" charset="0"/>
            </a:endParaRPr>
          </a:p>
          <a:p>
            <a:pPr algn="just"/>
            <a:r>
              <a:rPr lang="es" sz="1000" dirty="0">
                <a:latin typeface="Outfit"/>
              </a:rPr>
              <a:t>Se instalarán estructuras aéreas de transmisión y de tuberías verticales en Woodbury Tap y estructuras aéreas en la subestación Oakwood. Las nuevas estructuras se ubicarán dentro de la propiedad de LIPA y conectarán la nueva línea de transmisión subterránea con las estructuras existentes.</a:t>
            </a:r>
          </a:p>
        </p:txBody>
      </p:sp>
      <p:sp>
        <p:nvSpPr>
          <p:cNvPr id="28" name="TextBox 27">
            <a:extLst>
              <a:ext uri="{FF2B5EF4-FFF2-40B4-BE49-F238E27FC236}">
                <a16:creationId xmlns:a16="http://schemas.microsoft.com/office/drawing/2014/main" id="{C27DD104-2E39-4B40-B73D-7467BCDE6496}"/>
              </a:ext>
            </a:extLst>
          </p:cNvPr>
          <p:cNvSpPr txBox="1"/>
          <p:nvPr/>
        </p:nvSpPr>
        <p:spPr>
          <a:xfrm>
            <a:off x="3553575" y="42883"/>
            <a:ext cx="4066575" cy="1077218"/>
          </a:xfrm>
          <a:prstGeom prst="rect">
            <a:avLst/>
          </a:prstGeom>
          <a:noFill/>
        </p:spPr>
        <p:txBody>
          <a:bodyPr wrap="square" lIns="91440" tIns="45720" rIns="91440" bIns="45720" rtlCol="0" anchor="t">
            <a:spAutoFit/>
          </a:bodyPr>
          <a:lstStyle/>
          <a:p>
            <a:r>
              <a:rPr lang="es" sz="3200" b="1" dirty="0">
                <a:latin typeface="Outfit"/>
                <a:ea typeface="+mn-lt"/>
                <a:cs typeface="+mn-lt"/>
              </a:rPr>
              <a:t>Proyecto de Syosset a Oakwood</a:t>
            </a:r>
            <a:endParaRPr lang="en-US" sz="3200" dirty="0">
              <a:latin typeface="Outfit" pitchFamily="2" charset="0"/>
              <a:ea typeface="+mn-lt"/>
              <a:cs typeface="+mn-lt"/>
            </a:endParaRPr>
          </a:p>
        </p:txBody>
      </p:sp>
      <p:cxnSp>
        <p:nvCxnSpPr>
          <p:cNvPr id="29" name="Straight Connector 28">
            <a:extLst>
              <a:ext uri="{FF2B5EF4-FFF2-40B4-BE49-F238E27FC236}">
                <a16:creationId xmlns:a16="http://schemas.microsoft.com/office/drawing/2014/main" id="{EBF6F418-8CB0-46A7-9AEA-0FBA3D2135BE}"/>
              </a:ext>
            </a:extLst>
          </p:cNvPr>
          <p:cNvCxnSpPr>
            <a:cxnSpLocks/>
          </p:cNvCxnSpPr>
          <p:nvPr/>
        </p:nvCxnSpPr>
        <p:spPr>
          <a:xfrm>
            <a:off x="192576" y="1176821"/>
            <a:ext cx="7302825" cy="0"/>
          </a:xfrm>
          <a:prstGeom prst="line">
            <a:avLst/>
          </a:prstGeom>
          <a:ln w="28575">
            <a:solidFill>
              <a:srgbClr val="F47321"/>
            </a:solidFill>
          </a:ln>
        </p:spPr>
        <p:style>
          <a:lnRef idx="1">
            <a:schemeClr val="accent1"/>
          </a:lnRef>
          <a:fillRef idx="0">
            <a:schemeClr val="accent1"/>
          </a:fillRef>
          <a:effectRef idx="0">
            <a:schemeClr val="accent1"/>
          </a:effectRef>
          <a:fontRef idx="minor">
            <a:schemeClr val="tx1"/>
          </a:fontRef>
        </p:style>
      </p:cxnSp>
      <p:pic>
        <p:nvPicPr>
          <p:cNvPr id="8" name="Picture 7" descr="A blue text on a black background&#10;&#10;Description automatically generated">
            <a:extLst>
              <a:ext uri="{FF2B5EF4-FFF2-40B4-BE49-F238E27FC236}">
                <a16:creationId xmlns:a16="http://schemas.microsoft.com/office/drawing/2014/main" id="{DE22CB25-B131-4422-0A2F-81AD240EA758}"/>
              </a:ext>
            </a:extLst>
          </p:cNvPr>
          <p:cNvPicPr>
            <a:picLocks noChangeAspect="1"/>
          </p:cNvPicPr>
          <p:nvPr/>
        </p:nvPicPr>
        <p:blipFill>
          <a:blip r:embed="rId3"/>
          <a:stretch>
            <a:fillRect/>
          </a:stretch>
        </p:blipFill>
        <p:spPr>
          <a:xfrm>
            <a:off x="152250" y="314183"/>
            <a:ext cx="2743872" cy="534617"/>
          </a:xfrm>
          <a:prstGeom prst="rect">
            <a:avLst/>
          </a:prstGeom>
        </p:spPr>
      </p:pic>
      <p:sp>
        <p:nvSpPr>
          <p:cNvPr id="16" name="TextBox 15">
            <a:extLst>
              <a:ext uri="{FF2B5EF4-FFF2-40B4-BE49-F238E27FC236}">
                <a16:creationId xmlns:a16="http://schemas.microsoft.com/office/drawing/2014/main" id="{31F57907-74D8-BB42-F6E6-DFB5337E6FE1}"/>
              </a:ext>
            </a:extLst>
          </p:cNvPr>
          <p:cNvSpPr txBox="1"/>
          <p:nvPr/>
        </p:nvSpPr>
        <p:spPr>
          <a:xfrm>
            <a:off x="195140" y="7481211"/>
            <a:ext cx="7425010" cy="1523494"/>
          </a:xfrm>
          <a:prstGeom prst="rect">
            <a:avLst/>
          </a:prstGeom>
          <a:solidFill>
            <a:srgbClr val="E4EBF7"/>
          </a:solidFill>
          <a:ln w="9525">
            <a:solidFill>
              <a:schemeClr val="tx1"/>
            </a:solidFill>
          </a:ln>
        </p:spPr>
        <p:txBody>
          <a:bodyPr wrap="square" lIns="91440" tIns="45720" rIns="91440" bIns="45720" rtlCol="0" anchor="ctr">
            <a:spAutoFit/>
          </a:bodyPr>
          <a:lstStyle/>
          <a:p>
            <a:pPr algn="just"/>
            <a:r>
              <a:rPr lang="es" sz="1600" b="1" dirty="0">
                <a:latin typeface="Outfit" pitchFamily="2" charset="0"/>
              </a:rPr>
              <a:t>Proceso de permisos y consulta</a:t>
            </a:r>
          </a:p>
          <a:p>
            <a:pPr lvl="0" defTabSz="914400"/>
            <a:r>
              <a:rPr lang="es" altLang="en-US" sz="1100" b="1" dirty="0">
                <a:latin typeface="Outfit" pitchFamily="2" charset="0"/>
              </a:rPr>
              <a:t>Para construir el Proyecto, PSEG Long Island necesitará, además de otros permisos necesarios:</a:t>
            </a:r>
            <a:br>
              <a:rPr lang="en-US" altLang="en-US" sz="1100" b="1" dirty="0">
                <a:latin typeface="Outfit" pitchFamily="2" charset="0"/>
              </a:rPr>
            </a:br>
            <a:endParaRPr lang="en-US" altLang="en-US" sz="1100" b="1" dirty="0">
              <a:latin typeface="Outfit" pitchFamily="2" charset="0"/>
            </a:endParaRPr>
          </a:p>
          <a:p>
            <a:pPr marL="171450" indent="-171450" algn="just" defTabSz="914400">
              <a:buFont typeface="Arial" panose="020B0604020202020204" pitchFamily="34" charset="0"/>
              <a:buChar char="•"/>
            </a:pPr>
            <a:r>
              <a:rPr lang="es" altLang="en-US" sz="1000" dirty="0">
                <a:latin typeface="Outfit" pitchFamily="2" charset="0"/>
              </a:rPr>
              <a:t>Emisión por parte de la Comisión de Servicio Público del Estado de Nueva York de un Certificado de Compatibilidad Ambiental y Necesidad Pública del Artículo VII y aprobación de un Plan de Gestión Ambiental y Construcción (EM&amp;CP).</a:t>
            </a:r>
          </a:p>
          <a:p>
            <a:pPr marL="171450" indent="-171450" algn="just">
              <a:spcBef>
                <a:spcPts val="300"/>
              </a:spcBef>
              <a:buFont typeface="Arial" panose="020B0604020202020204" pitchFamily="34" charset="0"/>
              <a:buChar char="•"/>
            </a:pPr>
            <a:r>
              <a:rPr lang="es" sz="1000" dirty="0">
                <a:latin typeface="Outfit" pitchFamily="2" charset="0"/>
              </a:rPr>
              <a:t>Aprobación o consulta con el Departamento de Conservación Ambiental de Nueva York y la Oficina de Parques, Recreación y Preservación Histórica del Estado de Nueva York.</a:t>
            </a:r>
          </a:p>
          <a:p>
            <a:pPr marL="171450" indent="-171450" algn="just">
              <a:spcBef>
                <a:spcPts val="300"/>
              </a:spcBef>
              <a:buFont typeface="Arial" panose="020B0604020202020204" pitchFamily="34" charset="0"/>
              <a:buChar char="•"/>
            </a:pPr>
            <a:r>
              <a:rPr lang="es" sz="1000" dirty="0">
                <a:latin typeface="Outfit" pitchFamily="2" charset="0"/>
              </a:rPr>
              <a:t>Consulta con el condado de Nassau, el condado de Suffolk, el pueblo de Oyster Bay y el pueblo de Huntington.</a:t>
            </a:r>
            <a:endParaRPr lang="en-US" altLang="en-US" sz="1000" dirty="0">
              <a:latin typeface="Outfit" pitchFamily="2" charset="0"/>
            </a:endParaRPr>
          </a:p>
        </p:txBody>
      </p:sp>
      <p:sp>
        <p:nvSpPr>
          <p:cNvPr id="14" name="TextBox 13">
            <a:extLst>
              <a:ext uri="{FF2B5EF4-FFF2-40B4-BE49-F238E27FC236}">
                <a16:creationId xmlns:a16="http://schemas.microsoft.com/office/drawing/2014/main" id="{A9A9AD08-F34D-7825-C651-0FA289CBA7D6}"/>
              </a:ext>
            </a:extLst>
          </p:cNvPr>
          <p:cNvSpPr txBox="1"/>
          <p:nvPr/>
        </p:nvSpPr>
        <p:spPr>
          <a:xfrm>
            <a:off x="0" y="9091271"/>
            <a:ext cx="7772400" cy="1384995"/>
          </a:xfrm>
          <a:prstGeom prst="rect">
            <a:avLst/>
          </a:prstGeom>
          <a:solidFill>
            <a:srgbClr val="9BA4B8"/>
          </a:solidFill>
          <a:ln>
            <a:solidFill>
              <a:srgbClr val="9BA4B8"/>
            </a:solidFill>
          </a:ln>
        </p:spPr>
        <p:txBody>
          <a:bodyPr wrap="square" rtlCol="0">
            <a:spAutoFit/>
          </a:bodyPr>
          <a:lstStyle/>
          <a:p>
            <a:pPr algn="ctr">
              <a:lnSpc>
                <a:spcPct val="150000"/>
              </a:lnSpc>
            </a:pPr>
            <a:r>
              <a:rPr lang="es" sz="1400" dirty="0">
                <a:latin typeface="Outfit" pitchFamily="2" charset="0"/>
              </a:rPr>
              <a:t>Si tiene preguntas sobre el proyecto Syosset a Oakwood,</a:t>
            </a:r>
            <a:endParaRPr lang="en-US" sz="1400" dirty="0">
              <a:latin typeface="Outfit" pitchFamily="2" charset="0"/>
            </a:endParaRPr>
          </a:p>
          <a:p>
            <a:pPr algn="ctr">
              <a:lnSpc>
                <a:spcPct val="150000"/>
              </a:lnSpc>
            </a:pPr>
            <a:r>
              <a:rPr lang="es" sz="1400" dirty="0">
                <a:latin typeface="Outfit" pitchFamily="2" charset="0"/>
              </a:rPr>
              <a:t>Llamar o enviar mensaje de texto al 631-792-6866 Correo electrónico </a:t>
            </a:r>
            <a:r>
              <a:rPr lang="es" sz="1400" u="sng" dirty="0">
                <a:latin typeface="Outfit" pitchFamily="2" charset="0"/>
              </a:rPr>
              <a:t>info@Syosset2Oakwood.com</a:t>
            </a:r>
          </a:p>
          <a:p>
            <a:pPr algn="ctr">
              <a:lnSpc>
                <a:spcPct val="150000"/>
              </a:lnSpc>
            </a:pPr>
            <a:r>
              <a:rPr lang="es" sz="1400" dirty="0">
                <a:latin typeface="Outfit" pitchFamily="2" charset="0"/>
              </a:rPr>
              <a:t>Visita </a:t>
            </a:r>
            <a:r>
              <a:rPr lang="es" sz="1400" u="sng" dirty="0">
                <a:latin typeface="Outfit" pitchFamily="2" charset="0"/>
              </a:rPr>
              <a:t>www.Syosset2Oakwood.com</a:t>
            </a:r>
          </a:p>
        </p:txBody>
      </p:sp>
      <p:pic>
        <p:nvPicPr>
          <p:cNvPr id="2" name="Picture 1">
            <a:extLst>
              <a:ext uri="{FF2B5EF4-FFF2-40B4-BE49-F238E27FC236}">
                <a16:creationId xmlns:a16="http://schemas.microsoft.com/office/drawing/2014/main" id="{691E71BF-F121-8538-0599-896D791BEFE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606920" y="1294902"/>
            <a:ext cx="2133599" cy="1600200"/>
          </a:xfrm>
          <a:prstGeom prst="rect">
            <a:avLst/>
          </a:prstGeom>
          <a:ln>
            <a:solidFill>
              <a:schemeClr val="tx2"/>
            </a:solidFill>
          </a:ln>
        </p:spPr>
      </p:pic>
      <p:pic>
        <p:nvPicPr>
          <p:cNvPr id="4" name="Picture 3">
            <a:extLst>
              <a:ext uri="{FF2B5EF4-FFF2-40B4-BE49-F238E27FC236}">
                <a16:creationId xmlns:a16="http://schemas.microsoft.com/office/drawing/2014/main" id="{599B2219-E5CC-C3F7-81CA-0BF2708E4DF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5125795" y="5541077"/>
            <a:ext cx="2133600" cy="1600200"/>
          </a:xfrm>
          <a:prstGeom prst="rect">
            <a:avLst/>
          </a:prstGeom>
          <a:ln>
            <a:solidFill>
              <a:schemeClr val="tx2"/>
            </a:solidFill>
          </a:ln>
        </p:spPr>
      </p:pic>
      <p:sp>
        <p:nvSpPr>
          <p:cNvPr id="9" name="TextBox 8">
            <a:extLst>
              <a:ext uri="{FF2B5EF4-FFF2-40B4-BE49-F238E27FC236}">
                <a16:creationId xmlns:a16="http://schemas.microsoft.com/office/drawing/2014/main" id="{3DFF1809-4C54-2A15-28A7-C989A08BB746}"/>
              </a:ext>
            </a:extLst>
          </p:cNvPr>
          <p:cNvSpPr txBox="1"/>
          <p:nvPr/>
        </p:nvSpPr>
        <p:spPr>
          <a:xfrm>
            <a:off x="3338238" y="2912992"/>
            <a:ext cx="1764135" cy="246221"/>
          </a:xfrm>
          <a:prstGeom prst="rect">
            <a:avLst/>
          </a:prstGeom>
          <a:noFill/>
        </p:spPr>
        <p:txBody>
          <a:bodyPr wrap="square" lIns="91440" tIns="45720" rIns="91440" bIns="45720" rtlCol="0" anchor="t">
            <a:spAutoFit/>
          </a:bodyPr>
          <a:lstStyle/>
          <a:p>
            <a:pPr algn="ctr"/>
            <a:r>
              <a:rPr lang="es" sz="1000" b="1" i="1">
                <a:latin typeface="Outfit" pitchFamily="2" charset="0"/>
              </a:rPr>
              <a:t>Instalación de la bóveda</a:t>
            </a:r>
            <a:endParaRPr lang="en-US" sz="1000">
              <a:latin typeface="Outfit" pitchFamily="2" charset="0"/>
            </a:endParaRPr>
          </a:p>
        </p:txBody>
      </p:sp>
      <p:sp>
        <p:nvSpPr>
          <p:cNvPr id="12" name="TextBox 11">
            <a:extLst>
              <a:ext uri="{FF2B5EF4-FFF2-40B4-BE49-F238E27FC236}">
                <a16:creationId xmlns:a16="http://schemas.microsoft.com/office/drawing/2014/main" id="{C45BA25E-1CFC-45A5-CC9D-758B39F0E635}"/>
              </a:ext>
            </a:extLst>
          </p:cNvPr>
          <p:cNvSpPr txBox="1"/>
          <p:nvPr/>
        </p:nvSpPr>
        <p:spPr>
          <a:xfrm>
            <a:off x="5894403" y="7156766"/>
            <a:ext cx="1807698" cy="246221"/>
          </a:xfrm>
          <a:prstGeom prst="rect">
            <a:avLst/>
          </a:prstGeom>
          <a:noFill/>
        </p:spPr>
        <p:txBody>
          <a:bodyPr wrap="square" rtlCol="0">
            <a:spAutoFit/>
          </a:bodyPr>
          <a:lstStyle/>
          <a:p>
            <a:pPr algn="ctr"/>
            <a:r>
              <a:rPr lang="es" sz="1000" b="1" i="1">
                <a:latin typeface="Outfit" pitchFamily="2" charset="0"/>
              </a:rPr>
              <a:t>Instalación de cables</a:t>
            </a:r>
            <a:endParaRPr lang="en-US" sz="1000">
              <a:latin typeface="Outfit" pitchFamily="2" charset="0"/>
            </a:endParaRPr>
          </a:p>
        </p:txBody>
      </p:sp>
      <p:sp>
        <p:nvSpPr>
          <p:cNvPr id="17" name="TextBox 16">
            <a:extLst>
              <a:ext uri="{FF2B5EF4-FFF2-40B4-BE49-F238E27FC236}">
                <a16:creationId xmlns:a16="http://schemas.microsoft.com/office/drawing/2014/main" id="{FFB1D996-99B2-3BD1-528D-C78DF7AFEBA2}"/>
              </a:ext>
            </a:extLst>
          </p:cNvPr>
          <p:cNvSpPr txBox="1"/>
          <p:nvPr/>
        </p:nvSpPr>
        <p:spPr>
          <a:xfrm>
            <a:off x="3225098" y="5840194"/>
            <a:ext cx="1787395" cy="246221"/>
          </a:xfrm>
          <a:prstGeom prst="rect">
            <a:avLst/>
          </a:prstGeom>
          <a:noFill/>
        </p:spPr>
        <p:txBody>
          <a:bodyPr wrap="square" rtlCol="0">
            <a:spAutoFit/>
          </a:bodyPr>
          <a:lstStyle/>
          <a:p>
            <a:pPr algn="ctr"/>
            <a:r>
              <a:rPr lang="es" sz="1000" b="1" i="1">
                <a:latin typeface="Outfit" pitchFamily="2" charset="0"/>
              </a:rPr>
              <a:t>Empalme de cables</a:t>
            </a:r>
            <a:endParaRPr lang="en-US" sz="1000">
              <a:latin typeface="Outfit" pitchFamily="2" charset="0"/>
            </a:endParaRPr>
          </a:p>
        </p:txBody>
      </p:sp>
      <p:pic>
        <p:nvPicPr>
          <p:cNvPr id="21" name="Picture 11" descr="Several pipes in a room&#10;&#10;Description automatically generated">
            <a:extLst>
              <a:ext uri="{FF2B5EF4-FFF2-40B4-BE49-F238E27FC236}">
                <a16:creationId xmlns:a16="http://schemas.microsoft.com/office/drawing/2014/main" id="{E75557F6-3917-12B0-2212-03603A9A59DB}"/>
              </a:ext>
            </a:extLst>
          </p:cNvPr>
          <p:cNvPicPr>
            <a:picLocks noChangeAspect="1"/>
          </p:cNvPicPr>
          <p:nvPr/>
        </p:nvPicPr>
        <p:blipFill>
          <a:blip r:embed="rId6"/>
          <a:stretch>
            <a:fillRect/>
          </a:stretch>
        </p:blipFill>
        <p:spPr>
          <a:xfrm>
            <a:off x="3606920" y="4223207"/>
            <a:ext cx="2138696" cy="1600200"/>
          </a:xfrm>
          <a:prstGeom prst="rect">
            <a:avLst/>
          </a:prstGeom>
        </p:spPr>
      </p:pic>
      <p:pic>
        <p:nvPicPr>
          <p:cNvPr id="22" name="Picture 21">
            <a:extLst>
              <a:ext uri="{FF2B5EF4-FFF2-40B4-BE49-F238E27FC236}">
                <a16:creationId xmlns:a16="http://schemas.microsoft.com/office/drawing/2014/main" id="{67C4528F-375C-43B9-2306-3BD87E7E26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25795" y="2760232"/>
            <a:ext cx="2133600" cy="1600200"/>
          </a:xfrm>
          <a:prstGeom prst="rect">
            <a:avLst/>
          </a:prstGeom>
          <a:ln>
            <a:solidFill>
              <a:schemeClr val="tx2"/>
            </a:solidFill>
          </a:ln>
        </p:spPr>
      </p:pic>
      <p:sp>
        <p:nvSpPr>
          <p:cNvPr id="23" name="TextBox 22">
            <a:extLst>
              <a:ext uri="{FF2B5EF4-FFF2-40B4-BE49-F238E27FC236}">
                <a16:creationId xmlns:a16="http://schemas.microsoft.com/office/drawing/2014/main" id="{27E7A27D-A3F8-CE26-8ABD-86543AF4C37A}"/>
              </a:ext>
            </a:extLst>
          </p:cNvPr>
          <p:cNvSpPr txBox="1"/>
          <p:nvPr/>
        </p:nvSpPr>
        <p:spPr>
          <a:xfrm>
            <a:off x="5761998" y="4393126"/>
            <a:ext cx="1773334" cy="246221"/>
          </a:xfrm>
          <a:prstGeom prst="rect">
            <a:avLst/>
          </a:prstGeom>
          <a:noFill/>
        </p:spPr>
        <p:txBody>
          <a:bodyPr wrap="square" rtlCol="0">
            <a:spAutoFit/>
          </a:bodyPr>
          <a:lstStyle/>
          <a:p>
            <a:pPr algn="ctr"/>
            <a:r>
              <a:rPr lang="es" sz="1000" b="1" i="1">
                <a:latin typeface="Outfit" pitchFamily="2" charset="0"/>
              </a:rPr>
              <a:t>Instalación de conductos</a:t>
            </a:r>
          </a:p>
        </p:txBody>
      </p:sp>
    </p:spTree>
    <p:extLst>
      <p:ext uri="{BB962C8B-B14F-4D97-AF65-F5344CB8AC3E}">
        <p14:creationId xmlns:p14="http://schemas.microsoft.com/office/powerpoint/2010/main" val="2815041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c90254-97ed-4db2-8179-e75ed83fb937" xsi:nil="true"/>
    <lcf76f155ced4ddcb4097134ff3c332f xmlns="e3864a97-92c9-4693-8e39-28a034bb69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DBC99E0837A41BC266B08FBB1B85F" ma:contentTypeVersion="14" ma:contentTypeDescription="Create a new document." ma:contentTypeScope="" ma:versionID="92aba2f563f40b4c9d42875949d2fd81">
  <xsd:schema xmlns:xsd="http://www.w3.org/2001/XMLSchema" xmlns:xs="http://www.w3.org/2001/XMLSchema" xmlns:p="http://schemas.microsoft.com/office/2006/metadata/properties" xmlns:ns2="e3864a97-92c9-4693-8e39-28a034bb69f3" xmlns:ns3="f2c90254-97ed-4db2-8179-e75ed83fb937" targetNamespace="http://schemas.microsoft.com/office/2006/metadata/properties" ma:root="true" ma:fieldsID="7d114e4a66306c5e6a84beef2d364927" ns2:_="" ns3:_="">
    <xsd:import namespace="e3864a97-92c9-4693-8e39-28a034bb69f3"/>
    <xsd:import namespace="f2c90254-97ed-4db2-8179-e75ed83fb9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64a97-92c9-4693-8e39-28a034bb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90254-97ed-4db2-8179-e75ed83fb9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a38f1d3-86bf-43a2-b1be-dc2a36b8a59c}" ma:internalName="TaxCatchAll" ma:showField="CatchAllData" ma:web="f2c90254-97ed-4db2-8179-e75ed83fb9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33D690-E972-4D76-B9AC-A76AFBF02381}">
  <ds:schemaRefs>
    <ds:schemaRef ds:uri="http://schemas.microsoft.com/sharepoint/v3/contenttype/forms"/>
  </ds:schemaRefs>
</ds:datastoreItem>
</file>

<file path=customXml/itemProps2.xml><?xml version="1.0" encoding="utf-8"?>
<ds:datastoreItem xmlns:ds="http://schemas.openxmlformats.org/officeDocument/2006/customXml" ds:itemID="{32641AB4-C9F0-4542-857F-902DBCE1C300}">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elements/1.1/"/>
    <ds:schemaRef ds:uri="f2c90254-97ed-4db2-8179-e75ed83fb937"/>
    <ds:schemaRef ds:uri="http://www.w3.org/XML/1998/namespace"/>
    <ds:schemaRef ds:uri="http://schemas.openxmlformats.org/package/2006/metadata/core-properties"/>
    <ds:schemaRef ds:uri="e3864a97-92c9-4693-8e39-28a034bb69f3"/>
    <ds:schemaRef ds:uri="http://purl.org/dc/terms/"/>
  </ds:schemaRefs>
</ds:datastoreItem>
</file>

<file path=customXml/itemProps3.xml><?xml version="1.0" encoding="utf-8"?>
<ds:datastoreItem xmlns:ds="http://schemas.openxmlformats.org/officeDocument/2006/customXml" ds:itemID="{EB0F67EB-E23C-428B-9824-124D5C9D6647}">
  <ds:schemaRefs>
    <ds:schemaRef ds:uri="e3864a97-92c9-4693-8e39-28a034bb69f3"/>
    <ds:schemaRef ds:uri="f2c90254-97ed-4db2-8179-e75ed83fb9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59</TotalTime>
  <Words>923</Words>
  <Application>Microsoft Office PowerPoint</Application>
  <PresentationFormat>Custom</PresentationFormat>
  <Paragraphs>50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Outfit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Jennifer R (Jennie)</dc:creator>
  <cp:lastModifiedBy>Turano, Alyssa</cp:lastModifiedBy>
  <cp:revision>11</cp:revision>
  <cp:lastPrinted>2019-09-11T16:08:31Z</cp:lastPrinted>
  <dcterms:created xsi:type="dcterms:W3CDTF">2017-08-08T17:10:57Z</dcterms:created>
  <dcterms:modified xsi:type="dcterms:W3CDTF">2025-04-02T19:31:39Z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0x010100C43DBC99E0837A41BC266B08FBB1B85F</vt:lpwstr>
  </property>
  <property fmtid="{D5CDD505-2E9C-101B-9397-08002B2CF9AE}" pid="3" name="MediaServiceImageTags">
    <vt:lpwstr/>
  </property>
</Properties>
</file>